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trenders.com/tag/stuart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haneshares.blogspot.com/2005_09_01_archive.html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abitacoradehobsbawm.blogspot.com/2008/12/top-100-mejores-pelculas-del-2008.html" TargetMode="External"/><Relationship Id="rId5" Type="http://schemas.openxmlformats.org/officeDocument/2006/relationships/image" Target="../media/image6.gif"/><Relationship Id="rId4" Type="http://schemas.openxmlformats.org/officeDocument/2006/relationships/hyperlink" Target="https://creativecommons.org/licenses/by/2.5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dhpe-hsc-brandt.wikispaces.com/Resource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kevinspear.com/tag/student/page/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A72B-80CB-4CFA-94F9-91D490742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/>
          <a:lstStyle/>
          <a:p>
            <a:r>
              <a:rPr lang="en-US" dirty="0"/>
              <a:t>We Need to learn Spanish- WHY???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C23D9-8011-48FA-B7F7-E06816BDDE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 introductory Spanish Project    </a:t>
            </a:r>
          </a:p>
        </p:txBody>
      </p:sp>
    </p:spTree>
    <p:extLst>
      <p:ext uri="{BB962C8B-B14F-4D97-AF65-F5344CB8AC3E}">
        <p14:creationId xmlns:p14="http://schemas.microsoft.com/office/powerpoint/2010/main" val="106210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5D2BAA-D28D-4786-8A57-8547E81374E1}"/>
              </a:ext>
            </a:extLst>
          </p:cNvPr>
          <p:cNvSpPr txBox="1"/>
          <p:nvPr/>
        </p:nvSpPr>
        <p:spPr>
          <a:xfrm>
            <a:off x="927653" y="848139"/>
            <a:ext cx="1070838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This project  is intended for an introductory unit in Spanish at the 6</a:t>
            </a:r>
            <a:r>
              <a:rPr lang="en-US" baseline="30000" dirty="0">
                <a:latin typeface="Abadi" panose="020B0604020104020204" pitchFamily="34" charset="0"/>
              </a:rPr>
              <a:t>th</a:t>
            </a:r>
            <a:r>
              <a:rPr lang="en-US" dirty="0">
                <a:latin typeface="Abadi" panose="020B0604020104020204" pitchFamily="34" charset="0"/>
              </a:rPr>
              <a:t> grade level. Students need to buy-in </a:t>
            </a:r>
          </a:p>
          <a:p>
            <a:r>
              <a:rPr lang="en-US" dirty="0">
                <a:latin typeface="Abadi" panose="020B0604020104020204" pitchFamily="34" charset="0"/>
              </a:rPr>
              <a:t>to the importance of learning Spanish in order to engage completely. </a:t>
            </a:r>
          </a:p>
          <a:p>
            <a:r>
              <a:rPr lang="en-US" dirty="0">
                <a:latin typeface="Abadi" panose="020B0604020104020204" pitchFamily="34" charset="0"/>
              </a:rPr>
              <a:t>Students will be working on a PBL experience to appreciate and understand the need for learning Spanish.</a:t>
            </a:r>
          </a:p>
          <a:p>
            <a:r>
              <a:rPr lang="en-US" dirty="0">
                <a:latin typeface="Abadi" panose="020B0604020104020204" pitchFamily="34" charset="0"/>
              </a:rPr>
              <a:t>As adults, many of us wish we could speak the second most commonly used language in our country, </a:t>
            </a:r>
          </a:p>
          <a:p>
            <a:r>
              <a:rPr lang="en-US" dirty="0">
                <a:latin typeface="Abadi" panose="020B0604020104020204" pitchFamily="34" charset="0"/>
              </a:rPr>
              <a:t>yet 11-year-old students may not be aware of the importance. </a:t>
            </a:r>
          </a:p>
          <a:p>
            <a:r>
              <a:rPr lang="en-US" dirty="0">
                <a:latin typeface="Abadi" panose="020B0604020104020204" pitchFamily="34" charset="0"/>
              </a:rPr>
              <a:t>Students will be researching to discover ways learning Spanish may give them an advantage personally</a:t>
            </a:r>
          </a:p>
          <a:p>
            <a:r>
              <a:rPr lang="en-US" dirty="0">
                <a:latin typeface="Abadi" panose="020B0604020104020204" pitchFamily="34" charset="0"/>
              </a:rPr>
              <a:t>(getting into college, finding a good job, and earning more money),how it may help others that they</a:t>
            </a:r>
          </a:p>
          <a:p>
            <a:r>
              <a:rPr lang="en-US" dirty="0">
                <a:latin typeface="Abadi" panose="020B0604020104020204" pitchFamily="34" charset="0"/>
              </a:rPr>
              <a:t>encounter in their community, and how it will improve their brain function.</a:t>
            </a:r>
          </a:p>
          <a:p>
            <a:r>
              <a:rPr lang="en-US" dirty="0">
                <a:latin typeface="Abadi" panose="020B0604020104020204" pitchFamily="34" charset="0"/>
              </a:rPr>
              <a:t>They will find out about the millions of people throughout the world who speak primarily Spanish, </a:t>
            </a:r>
          </a:p>
          <a:p>
            <a:r>
              <a:rPr lang="en-US" dirty="0">
                <a:latin typeface="Abadi" panose="020B0604020104020204" pitchFamily="34" charset="0"/>
              </a:rPr>
              <a:t>and the 20 countries where Spanish is the official language. </a:t>
            </a:r>
          </a:p>
          <a:p>
            <a:r>
              <a:rPr lang="en-US" dirty="0">
                <a:latin typeface="Abadi" panose="020B0604020104020204" pitchFamily="34" charset="0"/>
              </a:rPr>
              <a:t>Using the PBL experience, students will actively discover the information that I usually give to them </a:t>
            </a:r>
          </a:p>
          <a:p>
            <a:r>
              <a:rPr lang="en-US" dirty="0">
                <a:latin typeface="Abadi" panose="020B0604020104020204" pitchFamily="34" charset="0"/>
              </a:rPr>
              <a:t>through note-taking and class discussion. With this method students will be much more engaged </a:t>
            </a:r>
          </a:p>
          <a:p>
            <a:r>
              <a:rPr lang="en-US" dirty="0">
                <a:latin typeface="Abadi" panose="020B0604020104020204" pitchFamily="34" charset="0"/>
              </a:rPr>
              <a:t>and will be compelled to create, as their culminating product, a video advertisement depicting why </a:t>
            </a:r>
          </a:p>
          <a:p>
            <a:r>
              <a:rPr lang="en-US" dirty="0">
                <a:latin typeface="Abadi" panose="020B0604020104020204" pitchFamily="34" charset="0"/>
              </a:rPr>
              <a:t>they will study Spanish for at least the next three years. (And hopefully throughout their lives!)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34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4C96-3E98-4211-B143-AE303D76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Launch: short video with minion </a:t>
            </a:r>
            <a:br>
              <a:rPr lang="en-US" dirty="0"/>
            </a:br>
            <a:r>
              <a:rPr lang="en-US" dirty="0"/>
              <a:t>chatter. Did you understand them?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A026D37-8EE6-41B2-8B29-1EB21B01E0F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59175" y="2435542"/>
            <a:ext cx="4648200" cy="256794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5861FA-341F-409D-A885-21FE31B6811B}"/>
              </a:ext>
            </a:extLst>
          </p:cNvPr>
          <p:cNvSpPr txBox="1"/>
          <p:nvPr/>
        </p:nvSpPr>
        <p:spPr>
          <a:xfrm>
            <a:off x="3559175" y="5003482"/>
            <a:ext cx="464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retrenders.com/tag/stuar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9334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93C537-87F1-409B-B177-F9DCCB13D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03801" y="573261"/>
            <a:ext cx="3504972" cy="38204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0D0818-7974-4B79-8A5E-154189A36002}"/>
              </a:ext>
            </a:extLst>
          </p:cNvPr>
          <p:cNvSpPr txBox="1"/>
          <p:nvPr/>
        </p:nvSpPr>
        <p:spPr>
          <a:xfrm>
            <a:off x="323557" y="4578347"/>
            <a:ext cx="45523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shaneshares.blogspot.com/2005_09_01_archive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2.5/"/>
              </a:rPr>
              <a:t>CC BY</a:t>
            </a:r>
            <a:endParaRPr 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8E49FB-357B-4EB9-81D4-4B1E77BDC6F7}"/>
              </a:ext>
            </a:extLst>
          </p:cNvPr>
          <p:cNvSpPr txBox="1"/>
          <p:nvPr/>
        </p:nvSpPr>
        <p:spPr>
          <a:xfrm>
            <a:off x="3639863" y="1762747"/>
            <a:ext cx="36599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Count down to Open House!</a:t>
            </a:r>
          </a:p>
          <a:p>
            <a:r>
              <a:rPr lang="en-US" dirty="0">
                <a:latin typeface="Abadi" panose="020B0604020104020204" pitchFamily="34" charset="0"/>
              </a:rPr>
              <a:t>10 days… </a:t>
            </a:r>
          </a:p>
          <a:p>
            <a:endParaRPr lang="en-US" dirty="0">
              <a:latin typeface="Abadi" panose="020B0604020104020204" pitchFamily="34" charset="0"/>
            </a:endParaRPr>
          </a:p>
          <a:p>
            <a:r>
              <a:rPr lang="en-US" dirty="0">
                <a:latin typeface="Abadi" panose="020B0604020104020204" pitchFamily="34" charset="0"/>
              </a:rPr>
              <a:t>Students will prepare a persuasive</a:t>
            </a:r>
          </a:p>
          <a:p>
            <a:r>
              <a:rPr lang="en-US" dirty="0">
                <a:latin typeface="Abadi" panose="020B0604020104020204" pitchFamily="34" charset="0"/>
              </a:rPr>
              <a:t>video via </a:t>
            </a:r>
            <a:r>
              <a:rPr lang="en-US" dirty="0" err="1">
                <a:latin typeface="Abadi" panose="020B0604020104020204" pitchFamily="34" charset="0"/>
              </a:rPr>
              <a:t>Imovie</a:t>
            </a:r>
            <a:r>
              <a:rPr lang="en-US" dirty="0">
                <a:latin typeface="Abadi" panose="020B0604020104020204" pitchFamily="34" charset="0"/>
              </a:rPr>
              <a:t>, or </a:t>
            </a:r>
            <a:r>
              <a:rPr lang="en-US" dirty="0" err="1">
                <a:latin typeface="Abadi" panose="020B0604020104020204" pitchFamily="34" charset="0"/>
              </a:rPr>
              <a:t>Animoto</a:t>
            </a:r>
            <a:r>
              <a:rPr lang="en-US" dirty="0">
                <a:latin typeface="Abadi" panose="020B0604020104020204" pitchFamily="34" charset="0"/>
              </a:rPr>
              <a:t> to be </a:t>
            </a:r>
          </a:p>
          <a:p>
            <a:r>
              <a:rPr lang="en-US" dirty="0">
                <a:latin typeface="Abadi" panose="020B0604020104020204" pitchFamily="34" charset="0"/>
              </a:rPr>
              <a:t>presented at the Open House.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642B94-0845-4822-B4BF-A082259122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97886" y="2115361"/>
            <a:ext cx="1506776" cy="1506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5197A5-C2FE-4779-B53E-B4B1885473FB}"/>
              </a:ext>
            </a:extLst>
          </p:cNvPr>
          <p:cNvSpPr txBox="1"/>
          <p:nvPr/>
        </p:nvSpPr>
        <p:spPr>
          <a:xfrm>
            <a:off x="8656048" y="4393681"/>
            <a:ext cx="275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://labitacoradehobsbawm.blogspot.com/2008/12/top-100-mejores-pelculas-del-2008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6925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8B8EB4-DA8F-47A0-B6AF-AAA8F4AD9123}"/>
              </a:ext>
            </a:extLst>
          </p:cNvPr>
          <p:cNvSpPr txBox="1"/>
          <p:nvPr/>
        </p:nvSpPr>
        <p:spPr>
          <a:xfrm flipH="1">
            <a:off x="2560320" y="1645920"/>
            <a:ext cx="79904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Ways students will make their discoveries:</a:t>
            </a:r>
          </a:p>
          <a:p>
            <a:endParaRPr lang="en-US" dirty="0">
              <a:latin typeface="Abadi" panose="020B06040201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Abadi" panose="020B0604020104020204" pitchFamily="34" charset="0"/>
              </a:rPr>
              <a:t>Reading related articles online about benefits of learning another language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badi" panose="020B0604020104020204" pitchFamily="34" charset="0"/>
              </a:rPr>
              <a:t>Interviewing a member of the community whose first language is Spanish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badi" panose="020B0604020104020204" pitchFamily="34" charset="0"/>
              </a:rPr>
              <a:t>Discussing their own ideas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badi" panose="020B0604020104020204" pitchFamily="34" charset="0"/>
              </a:rPr>
              <a:t>Viewing a TED talk about how languages affect the brain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badi" panose="020B0604020104020204" pitchFamily="34" charset="0"/>
              </a:rPr>
              <a:t>Reading articles about how learning a second language helps cognition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badi" panose="020B0604020104020204" pitchFamily="34" charset="0"/>
              </a:rPr>
              <a:t>Reading related articles about where Spanish is the official language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29D4FD-BBCC-4CD3-801D-4F5687E11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3346" y="926989"/>
            <a:ext cx="1541228" cy="15412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10AB8E-3940-4D1E-96D1-F03BD61CC4C1}"/>
              </a:ext>
            </a:extLst>
          </p:cNvPr>
          <p:cNvSpPr txBox="1"/>
          <p:nvPr/>
        </p:nvSpPr>
        <p:spPr>
          <a:xfrm>
            <a:off x="433346" y="2761283"/>
            <a:ext cx="15412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pdhpe-hsc-brandt.wikispaces.com/Resource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5B7CD0-3878-47B4-AFE2-9BB80572E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9648" y="360335"/>
            <a:ext cx="2864063" cy="1653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F41BB5-FF2B-472A-974E-EEEA8BF7D4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3985" y="4077832"/>
            <a:ext cx="3041559" cy="226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61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2A572A-E30E-4298-BA85-B7AFA36B4CED}"/>
              </a:ext>
            </a:extLst>
          </p:cNvPr>
          <p:cNvSpPr txBox="1"/>
          <p:nvPr/>
        </p:nvSpPr>
        <p:spPr>
          <a:xfrm>
            <a:off x="3944664" y="2562766"/>
            <a:ext cx="7132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" panose="020B0604020202020204" pitchFamily="34" charset="0"/>
              </a:rPr>
              <a:t>Assessments that will help sustain interest and motivation throughout the project :</a:t>
            </a:r>
          </a:p>
          <a:p>
            <a:endParaRPr lang="en-US" dirty="0">
              <a:latin typeface="Abadi" panose="020B0604020202020204" pitchFamily="34" charset="0"/>
            </a:endParaRPr>
          </a:p>
          <a:p>
            <a:r>
              <a:rPr lang="en-US" dirty="0">
                <a:latin typeface="Abadi" panose="020B0604020202020204" pitchFamily="34" charset="0"/>
              </a:rPr>
              <a:t>Journal/notes (outlining and responding to articles and videos)</a:t>
            </a:r>
          </a:p>
          <a:p>
            <a:r>
              <a:rPr lang="en-US" dirty="0">
                <a:latin typeface="Abadi" panose="020B0604020202020204" pitchFamily="34" charset="0"/>
              </a:rPr>
              <a:t>Pizza Consensus (relating preconceived ideas about foreign language)</a:t>
            </a:r>
          </a:p>
          <a:p>
            <a:r>
              <a:rPr lang="en-US" dirty="0">
                <a:latin typeface="Abadi" panose="020B0604020202020204" pitchFamily="34" charset="0"/>
              </a:rPr>
              <a:t>Stand and Deliver (from articles)</a:t>
            </a:r>
          </a:p>
          <a:p>
            <a:r>
              <a:rPr lang="en-US" dirty="0">
                <a:latin typeface="Abadi" panose="020B0604020202020204" pitchFamily="34" charset="0"/>
              </a:rPr>
              <a:t>Gallery Walk (using story boards about how their </a:t>
            </a:r>
            <a:r>
              <a:rPr lang="en-US">
                <a:latin typeface="Abadi" panose="020B0604020202020204" pitchFamily="34" charset="0"/>
              </a:rPr>
              <a:t>videos will be set up)</a:t>
            </a:r>
            <a:endParaRPr lang="en-US" dirty="0">
              <a:latin typeface="Abadi" panose="020B0604020202020204" pitchFamily="34" charset="0"/>
            </a:endParaRPr>
          </a:p>
          <a:p>
            <a:endParaRPr lang="en-US" dirty="0">
              <a:latin typeface="Abadi" panose="020B0604020202020204" pitchFamily="34" charset="0"/>
            </a:endParaRPr>
          </a:p>
          <a:p>
            <a:endParaRPr lang="en-US" dirty="0">
              <a:latin typeface="Abadi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875A0-1AEB-4D19-BCE1-0333FC3C5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-528269"/>
            <a:ext cx="5685182" cy="66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8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9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2A073D-7103-447D-8187-AAD6B78CC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90520" y="1125413"/>
            <a:ext cx="3457651" cy="3172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BF4239-0C01-4AB8-ACC3-148F6535126C}"/>
              </a:ext>
            </a:extLst>
          </p:cNvPr>
          <p:cNvSpPr txBox="1"/>
          <p:nvPr/>
        </p:nvSpPr>
        <p:spPr>
          <a:xfrm>
            <a:off x="5557128" y="1600201"/>
            <a:ext cx="5148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badi" panose="020B0604020104020204" pitchFamily="34" charset="0"/>
              </a:rPr>
              <a:t>How the project will impact my students</a:t>
            </a:r>
            <a:r>
              <a:rPr lang="en-US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3861DA-ACF5-4FA2-96F3-13D816004C9F}"/>
              </a:ext>
            </a:extLst>
          </p:cNvPr>
          <p:cNvSpPr txBox="1"/>
          <p:nvPr/>
        </p:nvSpPr>
        <p:spPr>
          <a:xfrm>
            <a:off x="5698435" y="2372139"/>
            <a:ext cx="43599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This activity gives students the opportunity to make discoveries about where Spanish is spoken and how important it is for us to learn. They will get to choose a reason they feel is most important to them and illustrate their findings by creating a video. Throughout the year, if  they lose motivation, we can view the videos as reminders.</a:t>
            </a:r>
          </a:p>
        </p:txBody>
      </p:sp>
    </p:spTree>
    <p:extLst>
      <p:ext uri="{BB962C8B-B14F-4D97-AF65-F5344CB8AC3E}">
        <p14:creationId xmlns:p14="http://schemas.microsoft.com/office/powerpoint/2010/main" val="1248321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504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Abadi</vt:lpstr>
      <vt:lpstr>Arial</vt:lpstr>
      <vt:lpstr>Impact</vt:lpstr>
      <vt:lpstr>Main Event</vt:lpstr>
      <vt:lpstr>We Need to learn Spanish- WHY???</vt:lpstr>
      <vt:lpstr>PowerPoint Presentation</vt:lpstr>
      <vt:lpstr>Launch: short video with minion  chatter. Did you understand them?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Need to learn Spanish- WHY???</dc:title>
  <dc:creator>Kathy Feigenbaum</dc:creator>
  <cp:lastModifiedBy>Kathy Feigenbaum</cp:lastModifiedBy>
  <cp:revision>6</cp:revision>
  <dcterms:created xsi:type="dcterms:W3CDTF">2018-08-03T03:11:36Z</dcterms:created>
  <dcterms:modified xsi:type="dcterms:W3CDTF">2019-08-05T23:08:18Z</dcterms:modified>
</cp:coreProperties>
</file>